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3175199" y="1943842"/>
            <a:ext cx="85000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3175199" y="4538659"/>
            <a:ext cx="8500062" cy="86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4101370" y="-630461"/>
            <a:ext cx="3986213" cy="9628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7523375" y="2743540"/>
            <a:ext cx="6857433" cy="137148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type="title"/>
          </p:nvPr>
        </p:nvSpPr>
        <p:spPr>
          <a:xfrm rot="5400000">
            <a:off x="8094434" y="2634163"/>
            <a:ext cx="5714714" cy="1370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 rot="5400000">
            <a:off x="2367386" y="-1526938"/>
            <a:ext cx="5714714" cy="969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378199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2382374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8102389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idx="10" type="dt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1291818" y="2465294"/>
            <a:ext cx="3834874" cy="3711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5518897" y="2465294"/>
            <a:ext cx="5174504" cy="3711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  <a:defRPr sz="2200"/>
            </a:lvl1pPr>
            <a:lvl2pPr indent="-355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3838015" y="658346"/>
            <a:ext cx="6597464" cy="36644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  <a:defRPr b="1"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3838014" y="4589463"/>
            <a:ext cx="659746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F9291"/>
              </a:buClr>
              <a:buSzPts val="2000"/>
              <a:buNone/>
              <a:defRPr sz="2000">
                <a:solidFill>
                  <a:srgbClr val="8F929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F9291"/>
              </a:buClr>
              <a:buSzPts val="1800"/>
              <a:buNone/>
              <a:defRPr sz="1800">
                <a:solidFill>
                  <a:srgbClr val="8F929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291"/>
              </a:buClr>
              <a:buSzPts val="1600"/>
              <a:buNone/>
              <a:defRPr sz="1600">
                <a:solidFill>
                  <a:srgbClr val="8F929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291"/>
              </a:buClr>
              <a:buSzPts val="1600"/>
              <a:buNone/>
              <a:defRPr sz="1600">
                <a:solidFill>
                  <a:srgbClr val="8F929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291"/>
              </a:buClr>
              <a:buSzPts val="1600"/>
              <a:buNone/>
              <a:defRPr sz="1600">
                <a:solidFill>
                  <a:srgbClr val="8F929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291"/>
              </a:buClr>
              <a:buSzPts val="1600"/>
              <a:buNone/>
              <a:defRPr sz="1600">
                <a:solidFill>
                  <a:srgbClr val="8F929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291"/>
              </a:buClr>
              <a:buSzPts val="1600"/>
              <a:buNone/>
              <a:defRPr sz="1600">
                <a:solidFill>
                  <a:srgbClr val="8F929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291"/>
              </a:buClr>
              <a:buSzPts val="1600"/>
              <a:buNone/>
              <a:defRPr sz="1600">
                <a:solidFill>
                  <a:srgbClr val="8F9291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280160" y="2194560"/>
            <a:ext cx="4489704" cy="3986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6415368" y="2194560"/>
            <a:ext cx="4493424" cy="3986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0" type="dt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1280160" y="1828456"/>
            <a:ext cx="4489704" cy="8306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1280160" y="2743194"/>
            <a:ext cx="4489704" cy="3433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3" type="body"/>
          </p:nvPr>
        </p:nvSpPr>
        <p:spPr>
          <a:xfrm>
            <a:off x="6419088" y="1828456"/>
            <a:ext cx="4489704" cy="8306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9"/>
          <p:cNvSpPr txBox="1"/>
          <p:nvPr>
            <p:ph idx="4" type="body"/>
          </p:nvPr>
        </p:nvSpPr>
        <p:spPr>
          <a:xfrm>
            <a:off x="6419088" y="2743194"/>
            <a:ext cx="4489704" cy="3433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1291819" y="2465293"/>
            <a:ext cx="3834874" cy="3711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descr="An empty placeholder to add an image. Click on the placeholder and select the image that you wish to add" id="74" name="Google Shape;74;p10"/>
          <p:cNvSpPr/>
          <p:nvPr>
            <p:ph idx="2" type="pic"/>
          </p:nvPr>
        </p:nvSpPr>
        <p:spPr>
          <a:xfrm>
            <a:off x="5518896" y="1828456"/>
            <a:ext cx="5389895" cy="5029544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57200"/>
            <a:ext cx="12188952" cy="137125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0.png"/><Relationship Id="rId13" Type="http://schemas.openxmlformats.org/officeDocument/2006/relationships/image" Target="../media/image35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15" Type="http://schemas.openxmlformats.org/officeDocument/2006/relationships/image" Target="../media/image27.png"/><Relationship Id="rId14" Type="http://schemas.openxmlformats.org/officeDocument/2006/relationships/image" Target="../media/image26.png"/><Relationship Id="rId17" Type="http://schemas.openxmlformats.org/officeDocument/2006/relationships/image" Target="../media/image34.png"/><Relationship Id="rId16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71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38.jpg"/><Relationship Id="rId5" Type="http://schemas.openxmlformats.org/officeDocument/2006/relationships/image" Target="../media/image40.png"/><Relationship Id="rId6" Type="http://schemas.openxmlformats.org/officeDocument/2006/relationships/image" Target="../media/image48.png"/><Relationship Id="rId7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70.png"/><Relationship Id="rId7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7.png"/><Relationship Id="rId5" Type="http://schemas.openxmlformats.org/officeDocument/2006/relationships/image" Target="../media/image47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47.png"/><Relationship Id="rId6" Type="http://schemas.openxmlformats.org/officeDocument/2006/relationships/image" Target="../media/image80.png"/><Relationship Id="rId7" Type="http://schemas.openxmlformats.org/officeDocument/2006/relationships/image" Target="../media/image7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researchgate.net/profile/Sanjay-Sahay-2/publication/339480272_An_Overview_of_Deep_Learning_Architecture_of_Deep_Neural_Networks_and_Autoencoders/links/5e7a1731299bf1e649f7279c/An-Overview-of-Deep-Learning-Architecture-of-Deep-Neural-Networks-and-Autoencoders.pdf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7.png"/><Relationship Id="rId6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ctrTitle"/>
          </p:nvPr>
        </p:nvSpPr>
        <p:spPr>
          <a:xfrm>
            <a:off x="3175199" y="1943842"/>
            <a:ext cx="85000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Terrain Generation</a:t>
            </a:r>
            <a:br>
              <a:rPr lang="en-GB"/>
            </a:br>
            <a:endParaRPr/>
          </a:p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3175199" y="4538659"/>
            <a:ext cx="8500062" cy="865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By - Ed Warneken, Harry Fletcher and Ewan Walker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Project Leader – Nick Keepfer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4735058" y="3382213"/>
            <a:ext cx="2690933" cy="892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the help of AI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/>
          <p:nvPr/>
        </p:nvSpPr>
        <p:spPr>
          <a:xfrm>
            <a:off x="5943600" y="3276600"/>
            <a:ext cx="1560786" cy="1560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9778560" y="1946246"/>
            <a:ext cx="2412328" cy="465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Plots - Top 3 &amp; bottom 3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Each their own seed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Plots - left to right: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More iterations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-------------------------------------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Individual plots: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Vary h parameter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Noisy transparent is the displacement code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Smooth solid line is post Savitzky-Golay Filter (MSE line)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Midpoint Displacement 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Result Analysis</a:t>
            </a:r>
            <a:endParaRPr/>
          </a:p>
        </p:txBody>
      </p:sp>
      <p:pic>
        <p:nvPicPr>
          <p:cNvPr descr="A graph of different colored lines&#10;&#10;Description automatically generated" id="171" name="Google Shape;1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5270" y="4392707"/>
            <a:ext cx="3151370" cy="2416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172" name="Google Shape;17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" y="1920689"/>
            <a:ext cx="3151370" cy="2416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173" name="Google Shape;17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4529" y="1922929"/>
            <a:ext cx="3151370" cy="2416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174" name="Google Shape;17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3029" y="1943100"/>
            <a:ext cx="3138878" cy="240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175" name="Google Shape;17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59" y="4392707"/>
            <a:ext cx="3151370" cy="2416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" id="176" name="Google Shape;176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92287" y="4394948"/>
            <a:ext cx="3151370" cy="241607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n-GB">
                <a:latin typeface="Arial"/>
                <a:ea typeface="Arial"/>
                <a:cs typeface="Arial"/>
                <a:sym typeface="Arial"/>
              </a:rPr>
              <a:t>Cellular Automata</a:t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209657" y="2749999"/>
            <a:ext cx="3074488" cy="3257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-GB" sz="2000"/>
              <a:t>Generates a cave-like terrain.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-GB" sz="2000"/>
              <a:t>Cells have a finite number of states.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-GB" sz="2000"/>
              <a:t>Surrounding cells determine the state of the given cell.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VIRUS!!"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879" y="2182661"/>
            <a:ext cx="4392459" cy="43924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3762140" y="3838360"/>
            <a:ext cx="32776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Conway's Game of Life: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189" y="466343"/>
            <a:ext cx="682811" cy="213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Diamond-Square – Theory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105784" y="1885949"/>
            <a:ext cx="8633550" cy="2838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GB" sz="1400"/>
              <a:t>Purpose:</a:t>
            </a:r>
            <a:r>
              <a:rPr lang="en-GB" sz="1400"/>
              <a:t> Create a matrix of heightmap values to generate 3D terrain.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GB" sz="1400"/>
              <a:t>Procedure: 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/>
              <a:t>From a 2D square (size 2n + 1) array set the 4 corners with initial values. 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/>
              <a:t>Diamond step - for the midpoint of each square of coordinates, average the 4 corner values with some additional random value. If an edge, use a 4th value from the other side of the array (wrap). 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/>
              <a:t>Square step - for each diamond, set its value to be average of its 4 corners plus some additional random value. If an edge, use a 4th value from the other side of the array (wrap). 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 sz="1400"/>
              <a:t>Repeat steps (2-4) but multiplying the random value by (2^-h , 0&lt;h&lt;1)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93" name="Google Shape;193;p24"/>
          <p:cNvSpPr txBox="1"/>
          <p:nvPr/>
        </p:nvSpPr>
        <p:spPr>
          <a:xfrm>
            <a:off x="9204961" y="1939738"/>
            <a:ext cx="2878210" cy="1879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Variables: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Array size n - size of the map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Initial random range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h - roughness of the terrain (low being rougher) 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p24"/>
          <p:cNvCxnSpPr/>
          <p:nvPr/>
        </p:nvCxnSpPr>
        <p:spPr>
          <a:xfrm>
            <a:off x="8946776" y="1887071"/>
            <a:ext cx="8965" cy="269837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Visualization of the Diamond Square Algorithm" id="195" name="Google Shape;195;p24"/>
          <p:cNvPicPr preferRelativeResize="0"/>
          <p:nvPr/>
        </p:nvPicPr>
        <p:blipFill rotWithShape="1">
          <a:blip r:embed="rId3">
            <a:alphaModFix/>
          </a:blip>
          <a:srcRect b="5090" l="0" r="-77" t="0"/>
          <a:stretch/>
        </p:blipFill>
        <p:spPr>
          <a:xfrm>
            <a:off x="511753" y="4520969"/>
            <a:ext cx="11274100" cy="229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8944030" y="1650025"/>
            <a:ext cx="3259444" cy="180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Info, graphic - </a:t>
            </a:r>
            <a:r>
              <a:rPr lang="en-GB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https://en.wikipedia.org/wiki/Diamond-square_algorithm</a:t>
            </a:r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8935066" y="1434872"/>
            <a:ext cx="758291" cy="171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 sz="2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Diamond-Square – Maths</a:t>
            </a:r>
            <a:endParaRPr/>
          </a:p>
        </p:txBody>
      </p:sp>
      <p:sp>
        <p:nvSpPr>
          <p:cNvPr id="204" name="Google Shape;204;p25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p25"/>
          <p:cNvCxnSpPr/>
          <p:nvPr/>
        </p:nvCxnSpPr>
        <p:spPr>
          <a:xfrm>
            <a:off x="6446140" y="2416091"/>
            <a:ext cx="9171" cy="443763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3021890" y="2374577"/>
            <a:ext cx="1165950" cy="597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GB" sz="2000"/>
              <a:t>Diamond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207" name="Google Shape;207;p25"/>
          <p:cNvSpPr txBox="1"/>
          <p:nvPr/>
        </p:nvSpPr>
        <p:spPr>
          <a:xfrm>
            <a:off x="9087699" y="2373341"/>
            <a:ext cx="1165950" cy="597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Square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994" y="2037130"/>
            <a:ext cx="1116636" cy="254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4099" y="1860754"/>
            <a:ext cx="1332190" cy="53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7542" y="1936235"/>
            <a:ext cx="955060" cy="46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0665" y="2004781"/>
            <a:ext cx="1239171" cy="254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5"/>
          <p:cNvCxnSpPr/>
          <p:nvPr/>
        </p:nvCxnSpPr>
        <p:spPr>
          <a:xfrm flipH="1" rot="10800000">
            <a:off x="-2536" y="2434327"/>
            <a:ext cx="12205976" cy="327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3" name="Google Shape;213;p25"/>
          <p:cNvCxnSpPr/>
          <p:nvPr/>
        </p:nvCxnSpPr>
        <p:spPr>
          <a:xfrm flipH="1" rot="10800000">
            <a:off x="-11296" y="2758395"/>
            <a:ext cx="12205976" cy="327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4" name="Google Shape;214;p25"/>
          <p:cNvCxnSpPr/>
          <p:nvPr/>
        </p:nvCxnSpPr>
        <p:spPr>
          <a:xfrm>
            <a:off x="1182207" y="2433608"/>
            <a:ext cx="17929" cy="4428871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25"/>
          <p:cNvSpPr txBox="1"/>
          <p:nvPr/>
        </p:nvSpPr>
        <p:spPr>
          <a:xfrm>
            <a:off x="196359" y="2404357"/>
            <a:ext cx="657950" cy="60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-16838" y="4496018"/>
            <a:ext cx="1188723" cy="360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matrix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5"/>
          <p:cNvGrpSpPr/>
          <p:nvPr/>
        </p:nvGrpSpPr>
        <p:grpSpPr>
          <a:xfrm>
            <a:off x="53230" y="3777812"/>
            <a:ext cx="1039827" cy="500178"/>
            <a:chOff x="53230" y="3777812"/>
            <a:chExt cx="1039827" cy="500178"/>
          </a:xfrm>
        </p:grpSpPr>
        <p:sp>
          <p:nvSpPr>
            <p:cNvPr id="218" name="Google Shape;218;p25"/>
            <p:cNvSpPr txBox="1"/>
            <p:nvPr/>
          </p:nvSpPr>
          <p:spPr>
            <a:xfrm>
              <a:off x="53231" y="3777812"/>
              <a:ext cx="1039826" cy="3425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Sub-matrix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5"/>
            <p:cNvSpPr txBox="1"/>
            <p:nvPr/>
          </p:nvSpPr>
          <p:spPr>
            <a:xfrm>
              <a:off x="53230" y="3926707"/>
              <a:ext cx="636929" cy="351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range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25"/>
          <p:cNvGrpSpPr/>
          <p:nvPr/>
        </p:nvGrpSpPr>
        <p:grpSpPr>
          <a:xfrm>
            <a:off x="44474" y="2919468"/>
            <a:ext cx="1136170" cy="447627"/>
            <a:chOff x="44474" y="2017330"/>
            <a:chExt cx="1136170" cy="447627"/>
          </a:xfrm>
        </p:grpSpPr>
        <p:sp>
          <p:nvSpPr>
            <p:cNvPr id="221" name="Google Shape;221;p25"/>
            <p:cNvSpPr txBox="1"/>
            <p:nvPr/>
          </p:nvSpPr>
          <p:spPr>
            <a:xfrm>
              <a:off x="44474" y="2017330"/>
              <a:ext cx="1118654" cy="307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Total target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5"/>
            <p:cNvSpPr txBox="1"/>
            <p:nvPr/>
          </p:nvSpPr>
          <p:spPr>
            <a:xfrm>
              <a:off x="61990" y="2157467"/>
              <a:ext cx="1118654" cy="307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cells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" name="Google Shape;22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68" y="1945234"/>
            <a:ext cx="182947" cy="34870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6508334" y="4496017"/>
            <a:ext cx="1188723" cy="360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b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rows, b cols </a:t>
            </a:r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6552126" y="5634638"/>
            <a:ext cx="1188723" cy="360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b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cols, b rows</a:t>
            </a:r>
            <a:endParaRPr/>
          </a:p>
        </p:txBody>
      </p:sp>
      <p:sp>
        <p:nvSpPr>
          <p:cNvPr id="226" name="Google Shape;226;p25"/>
          <p:cNvSpPr txBox="1"/>
          <p:nvPr/>
        </p:nvSpPr>
        <p:spPr>
          <a:xfrm>
            <a:off x="1288196" y="4574844"/>
            <a:ext cx="1188723" cy="360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b="1"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rows, b cols </a:t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47069" y="2801606"/>
            <a:ext cx="5404070" cy="40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9">
            <a:alphaModFix/>
          </a:blip>
          <a:srcRect b="1539" l="27232" r="217" t="0"/>
          <a:stretch/>
        </p:blipFill>
        <p:spPr>
          <a:xfrm>
            <a:off x="7072916" y="3194433"/>
            <a:ext cx="1838838" cy="41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12033" y="3814380"/>
            <a:ext cx="2981217" cy="35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671706" y="3812189"/>
            <a:ext cx="2464020" cy="35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878380" y="4497551"/>
            <a:ext cx="4230414" cy="85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76189" y="5633983"/>
            <a:ext cx="4230414" cy="1001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45174" y="4974896"/>
            <a:ext cx="4773448" cy="10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940706" y="2966983"/>
            <a:ext cx="1540643" cy="39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077138" y="3761827"/>
            <a:ext cx="2322787" cy="45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77293" y="3759638"/>
            <a:ext cx="2353661" cy="4528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5"/>
          <p:cNvCxnSpPr/>
          <p:nvPr/>
        </p:nvCxnSpPr>
        <p:spPr>
          <a:xfrm flipH="1" rot="10800000">
            <a:off x="-2539" y="3590463"/>
            <a:ext cx="12205976" cy="327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8" name="Google Shape;238;p25"/>
          <p:cNvCxnSpPr/>
          <p:nvPr/>
        </p:nvCxnSpPr>
        <p:spPr>
          <a:xfrm flipH="1" rot="10800000">
            <a:off x="23737" y="4361222"/>
            <a:ext cx="12205976" cy="327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Diamond-Square – Python (pseudo)</a:t>
            </a:r>
            <a:endParaRPr/>
          </a:p>
        </p:txBody>
      </p:sp>
      <p:pic>
        <p:nvPicPr>
          <p:cNvPr descr="A screenshot of a computer program&#10;&#10;Description automatically generated" id="244" name="Google Shape;244;p26"/>
          <p:cNvPicPr preferRelativeResize="0"/>
          <p:nvPr/>
        </p:nvPicPr>
        <p:blipFill rotWithShape="1">
          <a:blip r:embed="rId3">
            <a:alphaModFix/>
          </a:blip>
          <a:srcRect b="31413" l="4387" r="56764" t="19966"/>
          <a:stretch/>
        </p:blipFill>
        <p:spPr>
          <a:xfrm>
            <a:off x="0" y="1829298"/>
            <a:ext cx="6033261" cy="502423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colorful background&#10;&#10;Description automatically generated" id="246" name="Google Shape;246;p26"/>
          <p:cNvPicPr preferRelativeResize="0"/>
          <p:nvPr/>
        </p:nvPicPr>
        <p:blipFill rotWithShape="1">
          <a:blip r:embed="rId4">
            <a:alphaModFix/>
          </a:blip>
          <a:srcRect b="350" l="0" r="15508" t="9091"/>
          <a:stretch/>
        </p:blipFill>
        <p:spPr>
          <a:xfrm>
            <a:off x="7714130" y="1837763"/>
            <a:ext cx="2654669" cy="2340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orful graph on a white background&#10;&#10;Description automatically generated" id="247" name="Google Shape;247;p26"/>
          <p:cNvPicPr preferRelativeResize="0"/>
          <p:nvPr/>
        </p:nvPicPr>
        <p:blipFill rotWithShape="1">
          <a:blip r:embed="rId5">
            <a:alphaModFix/>
          </a:blip>
          <a:srcRect b="8087" l="8759" r="8029" t="14763"/>
          <a:stretch/>
        </p:blipFill>
        <p:spPr>
          <a:xfrm>
            <a:off x="7716371" y="4179444"/>
            <a:ext cx="2659826" cy="2622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color map&#10;&#10;Description automatically generated" id="248" name="Google Shape;248;p26"/>
          <p:cNvPicPr preferRelativeResize="0"/>
          <p:nvPr/>
        </p:nvPicPr>
        <p:blipFill rotWithShape="1">
          <a:blip r:embed="rId6">
            <a:alphaModFix/>
          </a:blip>
          <a:srcRect b="962" l="83850" r="9814" t="9369"/>
          <a:stretch/>
        </p:blipFill>
        <p:spPr>
          <a:xfrm>
            <a:off x="11232775" y="1843962"/>
            <a:ext cx="456905" cy="501740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/>
        </p:nvSpPr>
        <p:spPr>
          <a:xfrm>
            <a:off x="11757542" y="196282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11784437" y="423089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251" name="Google Shape;251;p26"/>
          <p:cNvSpPr txBox="1"/>
          <p:nvPr/>
        </p:nvSpPr>
        <p:spPr>
          <a:xfrm>
            <a:off x="11757542" y="6373460"/>
            <a:ext cx="595671" cy="489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Diamond-Square – Result Analysis</a:t>
            </a:r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 generated image&#10;&#10;Description automatically generated" id="258" name="Google Shape;258;p27"/>
          <p:cNvPicPr preferRelativeResize="0"/>
          <p:nvPr/>
        </p:nvPicPr>
        <p:blipFill rotWithShape="1">
          <a:blip r:embed="rId3">
            <a:alphaModFix/>
          </a:blip>
          <a:srcRect b="282" l="0" r="15011" t="0"/>
          <a:stretch/>
        </p:blipFill>
        <p:spPr>
          <a:xfrm>
            <a:off x="1488140" y="1837763"/>
            <a:ext cx="2745322" cy="2501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4">
            <a:alphaModFix/>
          </a:blip>
          <a:srcRect b="-284" l="0" r="17160" t="142"/>
          <a:stretch/>
        </p:blipFill>
        <p:spPr>
          <a:xfrm>
            <a:off x="6844552" y="1837764"/>
            <a:ext cx="2686704" cy="2505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graph&#10;&#10;Description automatically generated" id="260" name="Google Shape;260;p27"/>
          <p:cNvPicPr preferRelativeResize="0"/>
          <p:nvPr/>
        </p:nvPicPr>
        <p:blipFill rotWithShape="1">
          <a:blip r:embed="rId5">
            <a:alphaModFix/>
          </a:blip>
          <a:srcRect b="8507" l="6343" r="6041" t="13635"/>
          <a:stretch/>
        </p:blipFill>
        <p:spPr>
          <a:xfrm>
            <a:off x="1530724" y="4351618"/>
            <a:ext cx="2668643" cy="25106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color map&#10;&#10;Description automatically generated" id="261" name="Google Shape;261;p27"/>
          <p:cNvPicPr preferRelativeResize="0"/>
          <p:nvPr/>
        </p:nvPicPr>
        <p:blipFill rotWithShape="1">
          <a:blip r:embed="rId6">
            <a:alphaModFix/>
          </a:blip>
          <a:srcRect b="962" l="83850" r="9814" t="9369"/>
          <a:stretch/>
        </p:blipFill>
        <p:spPr>
          <a:xfrm>
            <a:off x="11232775" y="1843962"/>
            <a:ext cx="456905" cy="501740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/>
          <p:nvPr/>
        </p:nvSpPr>
        <p:spPr>
          <a:xfrm>
            <a:off x="11757542" y="196282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63" name="Google Shape;263;p27"/>
          <p:cNvSpPr txBox="1"/>
          <p:nvPr/>
        </p:nvSpPr>
        <p:spPr>
          <a:xfrm>
            <a:off x="11784437" y="423089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pic>
        <p:nvPicPr>
          <p:cNvPr id="264" name="Google Shape;264;p27"/>
          <p:cNvPicPr preferRelativeResize="0"/>
          <p:nvPr/>
        </p:nvPicPr>
        <p:blipFill rotWithShape="1">
          <a:blip r:embed="rId7">
            <a:alphaModFix/>
          </a:blip>
          <a:srcRect b="10109" l="10000" r="9316" t="17088"/>
          <a:stretch/>
        </p:blipFill>
        <p:spPr>
          <a:xfrm>
            <a:off x="6848289" y="4355472"/>
            <a:ext cx="2685982" cy="251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/>
        </p:nvSpPr>
        <p:spPr>
          <a:xfrm>
            <a:off x="11757542" y="6373460"/>
            <a:ext cx="595671" cy="489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Diamond-Square – Result Analysis</a:t>
            </a:r>
            <a:endParaRPr/>
          </a:p>
        </p:txBody>
      </p:sp>
      <p:sp>
        <p:nvSpPr>
          <p:cNvPr id="271" name="Google Shape;271;p28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color map&#10;&#10;Description automatically generated" id="272" name="Google Shape;272;p28"/>
          <p:cNvPicPr preferRelativeResize="0"/>
          <p:nvPr/>
        </p:nvPicPr>
        <p:blipFill rotWithShape="1">
          <a:blip r:embed="rId3">
            <a:alphaModFix/>
          </a:blip>
          <a:srcRect b="962" l="83850" r="9814" t="9369"/>
          <a:stretch/>
        </p:blipFill>
        <p:spPr>
          <a:xfrm>
            <a:off x="11232775" y="1843962"/>
            <a:ext cx="456905" cy="501740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/>
        </p:nvSpPr>
        <p:spPr>
          <a:xfrm>
            <a:off x="11757542" y="196282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11757542" y="6373460"/>
            <a:ext cx="595671" cy="489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/>
          </a:p>
        </p:txBody>
      </p:sp>
      <p:sp>
        <p:nvSpPr>
          <p:cNvPr id="275" name="Google Shape;275;p28"/>
          <p:cNvSpPr txBox="1"/>
          <p:nvPr/>
        </p:nvSpPr>
        <p:spPr>
          <a:xfrm>
            <a:off x="11784437" y="423089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pic>
        <p:nvPicPr>
          <p:cNvPr descr="A colorful graph in a grid&#10;&#10;Description automatically generated" id="276" name="Google Shape;27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5510" y="4374216"/>
            <a:ext cx="267652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and blue image&#10;&#10;Description automatically generated" id="277" name="Google Shape;27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4950" y="1836644"/>
            <a:ext cx="2684929" cy="254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 rotWithShape="1">
          <a:blip r:embed="rId6">
            <a:alphaModFix/>
          </a:blip>
          <a:srcRect b="8954" l="18267" r="18266" t="16506"/>
          <a:stretch/>
        </p:blipFill>
        <p:spPr>
          <a:xfrm>
            <a:off x="6842312" y="4366208"/>
            <a:ext cx="2671210" cy="24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 rotWithShape="1">
          <a:blip r:embed="rId7">
            <a:alphaModFix/>
          </a:blip>
          <a:srcRect b="0" l="0" r="16445" t="-327"/>
          <a:stretch/>
        </p:blipFill>
        <p:spPr>
          <a:xfrm>
            <a:off x="6843893" y="1828801"/>
            <a:ext cx="2663626" cy="254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Diamond-Square – Result Analysis</a:t>
            </a:r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 rotWithShape="1">
          <a:blip r:embed="rId3">
            <a:alphaModFix/>
          </a:blip>
          <a:srcRect b="359" l="0" r="15616" t="0"/>
          <a:stretch/>
        </p:blipFill>
        <p:spPr>
          <a:xfrm>
            <a:off x="1501589" y="1837763"/>
            <a:ext cx="2678642" cy="255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orful graph on a white background&#10;&#10;Description automatically generated" id="287" name="Google Shape;287;p29"/>
          <p:cNvPicPr preferRelativeResize="0"/>
          <p:nvPr/>
        </p:nvPicPr>
        <p:blipFill rotWithShape="1">
          <a:blip r:embed="rId4">
            <a:alphaModFix/>
          </a:blip>
          <a:srcRect b="8814" l="5279" r="7135" t="14325"/>
          <a:stretch/>
        </p:blipFill>
        <p:spPr>
          <a:xfrm>
            <a:off x="6846794" y="4287371"/>
            <a:ext cx="2674627" cy="25639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colorful background&#10;&#10;Description automatically generated" id="288" name="Google Shape;288;p29"/>
          <p:cNvPicPr preferRelativeResize="0"/>
          <p:nvPr/>
        </p:nvPicPr>
        <p:blipFill rotWithShape="1">
          <a:blip r:embed="rId5">
            <a:alphaModFix/>
          </a:blip>
          <a:srcRect b="-264" l="0" r="15568" t="125"/>
          <a:stretch/>
        </p:blipFill>
        <p:spPr>
          <a:xfrm>
            <a:off x="6849034" y="1836390"/>
            <a:ext cx="2668020" cy="247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 rotWithShape="1">
          <a:blip r:embed="rId6">
            <a:alphaModFix/>
          </a:blip>
          <a:srcRect b="8263" l="6176" r="6471" t="15524"/>
          <a:stretch/>
        </p:blipFill>
        <p:spPr>
          <a:xfrm>
            <a:off x="1499348" y="4375689"/>
            <a:ext cx="2667529" cy="24800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color map&#10;&#10;Description automatically generated" id="290" name="Google Shape;290;p29"/>
          <p:cNvPicPr preferRelativeResize="0"/>
          <p:nvPr/>
        </p:nvPicPr>
        <p:blipFill rotWithShape="1">
          <a:blip r:embed="rId7">
            <a:alphaModFix/>
          </a:blip>
          <a:srcRect b="962" l="83850" r="9814" t="9369"/>
          <a:stretch/>
        </p:blipFill>
        <p:spPr>
          <a:xfrm>
            <a:off x="11232775" y="1843962"/>
            <a:ext cx="456905" cy="501740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 txBox="1"/>
          <p:nvPr/>
        </p:nvSpPr>
        <p:spPr>
          <a:xfrm>
            <a:off x="11757542" y="196282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92" name="Google Shape;292;p29"/>
          <p:cNvSpPr txBox="1"/>
          <p:nvPr/>
        </p:nvSpPr>
        <p:spPr>
          <a:xfrm>
            <a:off x="11784437" y="423089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293" name="Google Shape;293;p29"/>
          <p:cNvSpPr txBox="1"/>
          <p:nvPr/>
        </p:nvSpPr>
        <p:spPr>
          <a:xfrm>
            <a:off x="11757542" y="6373460"/>
            <a:ext cx="595671" cy="489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Perlin Noise – Theory 1/3</a:t>
            </a:r>
            <a:endParaRPr/>
          </a:p>
        </p:txBody>
      </p:sp>
      <p:pic>
        <p:nvPicPr>
          <p:cNvPr descr="A grid with red arrows&#10;&#10;Description automatically generated" id="299" name="Google Shape;299;p30"/>
          <p:cNvPicPr preferRelativeResize="0"/>
          <p:nvPr/>
        </p:nvPicPr>
        <p:blipFill rotWithShape="1">
          <a:blip r:embed="rId3">
            <a:alphaModFix/>
          </a:blip>
          <a:srcRect b="14239" l="8724" r="4199" t="8413"/>
          <a:stretch/>
        </p:blipFill>
        <p:spPr>
          <a:xfrm>
            <a:off x="143436" y="2258045"/>
            <a:ext cx="4839787" cy="2149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/>
          <p:nvPr/>
        </p:nvSpPr>
        <p:spPr>
          <a:xfrm>
            <a:off x="5159187" y="3049734"/>
            <a:ext cx="1873623" cy="4840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12700">
            <a:solidFill>
              <a:srgbClr val="5D5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 txBox="1"/>
          <p:nvPr>
            <p:ph idx="1" type="body"/>
          </p:nvPr>
        </p:nvSpPr>
        <p:spPr>
          <a:xfrm>
            <a:off x="300648" y="1783531"/>
            <a:ext cx="541884" cy="4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GB" sz="2400"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pic>
        <p:nvPicPr>
          <p:cNvPr descr="A grid with red arrows&#10;&#10;Description automatically generated" id="302" name="Google Shape;302;p30"/>
          <p:cNvPicPr preferRelativeResize="0"/>
          <p:nvPr/>
        </p:nvPicPr>
        <p:blipFill rotWithShape="1">
          <a:blip r:embed="rId4">
            <a:alphaModFix/>
          </a:blip>
          <a:srcRect b="-341" l="4615" r="7692" t="0"/>
          <a:stretch/>
        </p:blipFill>
        <p:spPr>
          <a:xfrm>
            <a:off x="7162801" y="2186329"/>
            <a:ext cx="4598899" cy="263565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 txBox="1"/>
          <p:nvPr/>
        </p:nvSpPr>
        <p:spPr>
          <a:xfrm>
            <a:off x="715242" y="4942964"/>
            <a:ext cx="10767433" cy="2140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Perlin Noise (developed by Ken Perlin</a:t>
            </a: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[</a:t>
            </a:r>
            <a:r>
              <a:rPr i="1"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Image Synthesiser – ACM SIGGRAOH Computer Graphics, 19(3):287-296, 1985]</a:t>
            </a: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can create a heightmap for any dimension. Here, we look at 2D to 3D.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AutoNum type="arabicPeriod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2D grid of cells and assign each intersection with a unit vector of gradient between -1 and 1.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AutoNum type="arabicPeriod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every point in the whole grid, calculate the displacement vector (d) of said point with its nearest cell corner.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AutoNum type="arabicPeriod"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the dot product of all these d vectors and the corresponding corner vector. This is shown in image B (colour coordinated).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br>
              <a:rPr b="1"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7106209" y="1780254"/>
            <a:ext cx="541884" cy="4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305" name="Google Shape;305;p30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9594543" y="1560379"/>
            <a:ext cx="2847067" cy="144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Info, graphics - </a:t>
            </a:r>
            <a:r>
              <a:rPr lang="en-GB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https://en.wikipedia.org/wiki/Perlin_noise</a:t>
            </a:r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9603508" y="1058356"/>
            <a:ext cx="2560198" cy="494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Origin: Ken Perlin - An Image Synthesiser 19(3):287-296,1985-  https://dl.acm.org/doi/pdf/10.1145/325165.325247</a:t>
            </a:r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9616383" y="834237"/>
            <a:ext cx="758291" cy="171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 sz="2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Perlin Noise – Theory 2/3</a:t>
            </a:r>
            <a:endParaRPr/>
          </a:p>
        </p:txBody>
      </p:sp>
      <p:pic>
        <p:nvPicPr>
          <p:cNvPr descr="A grid with red arrows&#10;&#10;Description automatically generated" id="314" name="Google Shape;314;p31"/>
          <p:cNvPicPr preferRelativeResize="0"/>
          <p:nvPr/>
        </p:nvPicPr>
        <p:blipFill rotWithShape="1">
          <a:blip r:embed="rId3">
            <a:alphaModFix/>
          </a:blip>
          <a:srcRect b="-341" l="4615" r="7692" t="0"/>
          <a:stretch/>
        </p:blipFill>
        <p:spPr>
          <a:xfrm>
            <a:off x="288413" y="2186329"/>
            <a:ext cx="4598899" cy="26356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id with arrows pointing to the center&#10;&#10;Description automatically generated" id="315" name="Google Shape;315;p31"/>
          <p:cNvPicPr preferRelativeResize="0"/>
          <p:nvPr/>
        </p:nvPicPr>
        <p:blipFill rotWithShape="1">
          <a:blip r:embed="rId4">
            <a:alphaModFix/>
          </a:blip>
          <a:srcRect b="0" l="5409" r="7573" t="0"/>
          <a:stretch/>
        </p:blipFill>
        <p:spPr>
          <a:xfrm>
            <a:off x="7185068" y="2223728"/>
            <a:ext cx="4563524" cy="262945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/>
          <p:nvPr/>
        </p:nvSpPr>
        <p:spPr>
          <a:xfrm>
            <a:off x="5159187" y="3057928"/>
            <a:ext cx="1873623" cy="4840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12700">
            <a:solidFill>
              <a:srgbClr val="5D5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898778" y="5011790"/>
            <a:ext cx="10529820" cy="1910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4.   Repeat this process but to the other 3 corners of each cell to get 4 total sets of gradients.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5.    Combine the 4 sets of the gradients (dot product values) together using a "smoothstep function" to get to the heightmap 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br>
              <a:rPr b="1" lang="en-GB" sz="1600">
                <a:latin typeface="Arial"/>
                <a:ea typeface="Arial"/>
                <a:cs typeface="Arial"/>
                <a:sym typeface="Arial"/>
              </a:rPr>
            </a:b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300648" y="1783531"/>
            <a:ext cx="541884" cy="4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319" name="Google Shape;319;p31"/>
          <p:cNvSpPr txBox="1"/>
          <p:nvPr/>
        </p:nvSpPr>
        <p:spPr>
          <a:xfrm>
            <a:off x="7155371" y="1829415"/>
            <a:ext cx="541884" cy="4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320" name="Google Shape;320;p31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What do we mean by terrain generation?</a:t>
            </a:r>
            <a:endParaRPr/>
          </a:p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1280160" y="2190749"/>
            <a:ext cx="9628632" cy="4378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The creation of a realistic map of a terrain using specific algorithms layered on top of each other.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/>
              <a:t>Why is it used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Video games 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Map creating and editing applications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For example</a:t>
            </a:r>
            <a:endParaRPr/>
          </a:p>
          <a:p>
            <a:pPr indent="-2032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1331388" y="466343"/>
            <a:ext cx="86061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 Warneken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/>
        </p:nvSpPr>
        <p:spPr>
          <a:xfrm>
            <a:off x="9926484" y="2109839"/>
            <a:ext cx="2154903" cy="2130321"/>
          </a:xfrm>
          <a:prstGeom prst="rect">
            <a:avLst/>
          </a:prstGeom>
          <a:noFill/>
          <a:ln cap="flat" cmpd="sng" w="12700">
            <a:solidFill>
              <a:srgbClr val="5D5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video&#10;&#10;Description automatically generated" id="326" name="Google Shape;326;p32"/>
          <p:cNvPicPr preferRelativeResize="0"/>
          <p:nvPr/>
        </p:nvPicPr>
        <p:blipFill rotWithShape="1">
          <a:blip r:embed="rId3">
            <a:alphaModFix/>
          </a:blip>
          <a:srcRect b="38013" l="11052" r="72414" t="37350"/>
          <a:stretch/>
        </p:blipFill>
        <p:spPr>
          <a:xfrm>
            <a:off x="390013" y="2178664"/>
            <a:ext cx="1531903" cy="1524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&#10;&#10;Description automatically generated" id="327" name="Google Shape;327;p32"/>
          <p:cNvPicPr preferRelativeResize="0"/>
          <p:nvPr/>
        </p:nvPicPr>
        <p:blipFill rotWithShape="1">
          <a:blip r:embed="rId3">
            <a:alphaModFix/>
          </a:blip>
          <a:srcRect b="37566" l="31565" r="51901" t="37831"/>
          <a:stretch/>
        </p:blipFill>
        <p:spPr>
          <a:xfrm>
            <a:off x="2372851" y="2178664"/>
            <a:ext cx="1531921" cy="1522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&#10;&#10;Description automatically generated" id="328" name="Google Shape;328;p32"/>
          <p:cNvPicPr preferRelativeResize="0"/>
          <p:nvPr/>
        </p:nvPicPr>
        <p:blipFill rotWithShape="1">
          <a:blip r:embed="rId3">
            <a:alphaModFix/>
          </a:blip>
          <a:srcRect b="37566" l="52608" r="31475" t="38624"/>
          <a:stretch/>
        </p:blipFill>
        <p:spPr>
          <a:xfrm>
            <a:off x="4388463" y="2178664"/>
            <a:ext cx="1490957" cy="1522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&#10;&#10;Description automatically generated" id="329" name="Google Shape;329;p32"/>
          <p:cNvPicPr preferRelativeResize="0"/>
          <p:nvPr/>
        </p:nvPicPr>
        <p:blipFill rotWithShape="1">
          <a:blip r:embed="rId3">
            <a:alphaModFix/>
          </a:blip>
          <a:srcRect b="38094" l="73033" r="11229" t="38228"/>
          <a:stretch/>
        </p:blipFill>
        <p:spPr>
          <a:xfrm>
            <a:off x="6379496" y="2178663"/>
            <a:ext cx="1499146" cy="1522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&#10;&#10;Description automatically generated" id="330" name="Google Shape;330;p32"/>
          <p:cNvPicPr preferRelativeResize="0"/>
          <p:nvPr/>
        </p:nvPicPr>
        <p:blipFill rotWithShape="1">
          <a:blip r:embed="rId4">
            <a:alphaModFix/>
          </a:blip>
          <a:srcRect b="30714" l="37275" r="36962" t="30481"/>
          <a:stretch/>
        </p:blipFill>
        <p:spPr>
          <a:xfrm>
            <a:off x="10271433" y="2178665"/>
            <a:ext cx="1507202" cy="152146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 txBox="1"/>
          <p:nvPr/>
        </p:nvSpPr>
        <p:spPr>
          <a:xfrm>
            <a:off x="1947552" y="2660242"/>
            <a:ext cx="418981" cy="509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b="1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32" name="Google Shape;332;p32"/>
          <p:cNvSpPr txBox="1"/>
          <p:nvPr/>
        </p:nvSpPr>
        <p:spPr>
          <a:xfrm>
            <a:off x="3938584" y="2684822"/>
            <a:ext cx="418981" cy="509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b="1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33" name="Google Shape;333;p32"/>
          <p:cNvSpPr txBox="1"/>
          <p:nvPr/>
        </p:nvSpPr>
        <p:spPr>
          <a:xfrm>
            <a:off x="5929616" y="2660241"/>
            <a:ext cx="418981" cy="509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b="1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334" name="Google Shape;334;p32"/>
          <p:cNvSpPr txBox="1"/>
          <p:nvPr/>
        </p:nvSpPr>
        <p:spPr>
          <a:xfrm>
            <a:off x="8854712" y="2873274"/>
            <a:ext cx="418981" cy="509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b="1" lang="en-GB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335" name="Google Shape;335;p32"/>
          <p:cNvSpPr/>
          <p:nvPr/>
        </p:nvSpPr>
        <p:spPr>
          <a:xfrm>
            <a:off x="217128" y="2101645"/>
            <a:ext cx="7906773" cy="2130321"/>
          </a:xfrm>
          <a:prstGeom prst="rect">
            <a:avLst/>
          </a:prstGeom>
          <a:noFill/>
          <a:ln cap="flat" cmpd="sng" w="12700">
            <a:solidFill>
              <a:srgbClr val="5D5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890583" y="3651661"/>
            <a:ext cx="533690" cy="362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O1</a:t>
            </a:r>
            <a:endParaRPr/>
          </a:p>
        </p:txBody>
      </p:sp>
      <p:sp>
        <p:nvSpPr>
          <p:cNvPr id="337" name="Google Shape;337;p32"/>
          <p:cNvSpPr txBox="1"/>
          <p:nvPr/>
        </p:nvSpPr>
        <p:spPr>
          <a:xfrm>
            <a:off x="2873421" y="3651661"/>
            <a:ext cx="533690" cy="362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O2</a:t>
            </a:r>
            <a:endParaRPr/>
          </a:p>
        </p:txBody>
      </p:sp>
      <p:sp>
        <p:nvSpPr>
          <p:cNvPr id="338" name="Google Shape;338;p32"/>
          <p:cNvSpPr txBox="1"/>
          <p:nvPr/>
        </p:nvSpPr>
        <p:spPr>
          <a:xfrm>
            <a:off x="4864453" y="3651660"/>
            <a:ext cx="533690" cy="362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O3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6863679" y="3651660"/>
            <a:ext cx="533690" cy="362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O4</a:t>
            </a: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10272195" y="3749982"/>
            <a:ext cx="1525110" cy="304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Perlin Noise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2"/>
          <p:cNvSpPr txBox="1"/>
          <p:nvPr>
            <p:ph idx="1" type="body"/>
          </p:nvPr>
        </p:nvSpPr>
        <p:spPr>
          <a:xfrm>
            <a:off x="898778" y="5011790"/>
            <a:ext cx="10529820" cy="1910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6.   The heightmap C is now represented by O1 – the first octave. It is blurry; therefore, this process is repeated but doubling the density of cells, known as increasing the octave (nth octave for n=1,2,3,4).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7.   The octaves are simply added together, with decreasing weight (i.e. by a persistence factor of 0.5 for each extra octave) and then scaled as appropriate to the application.</a:t>
            </a:r>
            <a:endParaRPr/>
          </a:p>
        </p:txBody>
      </p:sp>
      <p:sp>
        <p:nvSpPr>
          <p:cNvPr id="342" name="Google Shape;342;p32"/>
          <p:cNvSpPr txBox="1"/>
          <p:nvPr/>
        </p:nvSpPr>
        <p:spPr>
          <a:xfrm>
            <a:off x="2971743" y="3881080"/>
            <a:ext cx="533690" cy="362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43" name="Google Shape;343;p32"/>
          <p:cNvSpPr txBox="1"/>
          <p:nvPr/>
        </p:nvSpPr>
        <p:spPr>
          <a:xfrm>
            <a:off x="4962775" y="3881079"/>
            <a:ext cx="533690" cy="362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44" name="Google Shape;344;p32"/>
          <p:cNvSpPr txBox="1"/>
          <p:nvPr/>
        </p:nvSpPr>
        <p:spPr>
          <a:xfrm>
            <a:off x="6962001" y="3881079"/>
            <a:ext cx="533690" cy="362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cxnSp>
        <p:nvCxnSpPr>
          <p:cNvPr id="345" name="Google Shape;345;p32"/>
          <p:cNvCxnSpPr/>
          <p:nvPr/>
        </p:nvCxnSpPr>
        <p:spPr>
          <a:xfrm flipH="1" rot="10800000">
            <a:off x="2888775" y="3939573"/>
            <a:ext cx="480141" cy="327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6" name="Google Shape;346;p32"/>
          <p:cNvCxnSpPr/>
          <p:nvPr/>
        </p:nvCxnSpPr>
        <p:spPr>
          <a:xfrm flipH="1" rot="10800000">
            <a:off x="4892097" y="3939573"/>
            <a:ext cx="480141" cy="327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7" name="Google Shape;347;p32"/>
          <p:cNvCxnSpPr/>
          <p:nvPr/>
        </p:nvCxnSpPr>
        <p:spPr>
          <a:xfrm flipH="1" rot="10800000">
            <a:off x="6891323" y="3939573"/>
            <a:ext cx="480141" cy="327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8" name="Google Shape;348;p32"/>
          <p:cNvSpPr txBox="1"/>
          <p:nvPr/>
        </p:nvSpPr>
        <p:spPr>
          <a:xfrm>
            <a:off x="974777" y="3881080"/>
            <a:ext cx="533690" cy="362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49" name="Google Shape;349;p32"/>
          <p:cNvCxnSpPr/>
          <p:nvPr/>
        </p:nvCxnSpPr>
        <p:spPr>
          <a:xfrm flipH="1" rot="10800000">
            <a:off x="891809" y="3939573"/>
            <a:ext cx="480141" cy="327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0" name="Google Shape;350;p32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Perlin Noise – Theory 3/3</a:t>
            </a:r>
            <a:endParaRPr/>
          </a:p>
        </p:txBody>
      </p:sp>
      <p:sp>
        <p:nvSpPr>
          <p:cNvPr id="351" name="Google Shape;351;p32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9481911" y="1578308"/>
            <a:ext cx="2730527" cy="261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None/>
            </a:pPr>
            <a:r>
              <a:rPr lang="en-GB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Octaves - </a:t>
            </a:r>
            <a:r>
              <a:rPr lang="en-GB" sz="11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https://www.youtube.com/watch?v=ZsEnnB2wrbI</a:t>
            </a:r>
            <a:endParaRPr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9481913" y="1291437"/>
            <a:ext cx="758291" cy="171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 sz="2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Perlin Noise – Result Analysis</a:t>
            </a:r>
            <a:endParaRPr/>
          </a:p>
        </p:txBody>
      </p:sp>
      <p:pic>
        <p:nvPicPr>
          <p:cNvPr id="359" name="Google Shape;359;p33"/>
          <p:cNvPicPr preferRelativeResize="0"/>
          <p:nvPr/>
        </p:nvPicPr>
        <p:blipFill rotWithShape="1">
          <a:blip r:embed="rId3">
            <a:alphaModFix/>
          </a:blip>
          <a:srcRect b="8018" l="6280" r="8116" t="9967"/>
          <a:stretch/>
        </p:blipFill>
        <p:spPr>
          <a:xfrm>
            <a:off x="375771" y="4128205"/>
            <a:ext cx="2719561" cy="272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 rotWithShape="1">
          <a:blip r:embed="rId4">
            <a:alphaModFix/>
          </a:blip>
          <a:srcRect b="7648" l="7102" r="6534" t="11547"/>
          <a:stretch/>
        </p:blipFill>
        <p:spPr>
          <a:xfrm>
            <a:off x="6797487" y="4204648"/>
            <a:ext cx="2724822" cy="2655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color map&#10;&#10;Description automatically generated" id="361" name="Google Shape;361;p33"/>
          <p:cNvPicPr preferRelativeResize="0"/>
          <p:nvPr/>
        </p:nvPicPr>
        <p:blipFill rotWithShape="1">
          <a:blip r:embed="rId5">
            <a:alphaModFix/>
          </a:blip>
          <a:srcRect b="962" l="83850" r="9814" t="9369"/>
          <a:stretch/>
        </p:blipFill>
        <p:spPr>
          <a:xfrm>
            <a:off x="11232775" y="1843962"/>
            <a:ext cx="456905" cy="50174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orful graph in a grid&#10;&#10;Description automatically generated" id="362" name="Google Shape;362;p33"/>
          <p:cNvPicPr preferRelativeResize="0"/>
          <p:nvPr/>
        </p:nvPicPr>
        <p:blipFill rotWithShape="1">
          <a:blip r:embed="rId6">
            <a:alphaModFix/>
          </a:blip>
          <a:srcRect b="8019" l="5813" r="8139" t="11177"/>
          <a:stretch/>
        </p:blipFill>
        <p:spPr>
          <a:xfrm>
            <a:off x="3570194" y="4217017"/>
            <a:ext cx="2715208" cy="264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99730" y="1837765"/>
            <a:ext cx="2725509" cy="2429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rry image of a green and blue gradient&#10;&#10;Description automatically generated" id="364" name="Google Shape;36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4276" y="1840004"/>
            <a:ext cx="2716545" cy="2357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rry image of a green and blue gradient&#10;&#10;Description automatically generated" id="365" name="Google Shape;36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67953" y="1842247"/>
            <a:ext cx="2716544" cy="242047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 txBox="1"/>
          <p:nvPr/>
        </p:nvSpPr>
        <p:spPr>
          <a:xfrm>
            <a:off x="11757542" y="196282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67" name="Google Shape;367;p33"/>
          <p:cNvSpPr txBox="1"/>
          <p:nvPr/>
        </p:nvSpPr>
        <p:spPr>
          <a:xfrm>
            <a:off x="11784437" y="423089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9935201" y="1578308"/>
            <a:ext cx="2416762" cy="270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GB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Package - https://pypi.org/project/perlin-noise/</a:t>
            </a:r>
            <a:endParaRPr>
              <a:solidFill>
                <a:srgbClr val="7F7F7F"/>
              </a:solidFill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11757542" y="6373460"/>
            <a:ext cx="595671" cy="489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/>
          </a:p>
        </p:txBody>
      </p:sp>
      <p:sp>
        <p:nvSpPr>
          <p:cNvPr id="371" name="Google Shape;371;p33"/>
          <p:cNvSpPr txBox="1"/>
          <p:nvPr/>
        </p:nvSpPr>
        <p:spPr>
          <a:xfrm>
            <a:off x="9939113" y="1318331"/>
            <a:ext cx="758291" cy="171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 sz="2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blue color map&#10;&#10;Description automatically generated" id="376" name="Google Shape;376;p34"/>
          <p:cNvPicPr preferRelativeResize="0"/>
          <p:nvPr/>
        </p:nvPicPr>
        <p:blipFill rotWithShape="1">
          <a:blip r:embed="rId3">
            <a:alphaModFix/>
          </a:blip>
          <a:srcRect b="0" l="10469" r="13657" t="9586"/>
          <a:stretch/>
        </p:blipFill>
        <p:spPr>
          <a:xfrm>
            <a:off x="1483659" y="1837765"/>
            <a:ext cx="2662350" cy="239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diamond-square&#10;&#10;Description automatically generated" id="377" name="Google Shape;377;p34"/>
          <p:cNvPicPr preferRelativeResize="0"/>
          <p:nvPr/>
        </p:nvPicPr>
        <p:blipFill rotWithShape="1">
          <a:blip r:embed="rId4">
            <a:alphaModFix/>
          </a:blip>
          <a:srcRect b="8496" l="18421" r="18421" t="16727"/>
          <a:stretch/>
        </p:blipFill>
        <p:spPr>
          <a:xfrm>
            <a:off x="1476936" y="4285376"/>
            <a:ext cx="2661222" cy="251212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Diamond Square                vs                  Perlin Noise</a:t>
            </a:r>
            <a:endParaRPr/>
          </a:p>
        </p:txBody>
      </p:sp>
      <p:pic>
        <p:nvPicPr>
          <p:cNvPr descr="A close-up of a color map&#10;&#10;Description automatically generated" id="379" name="Google Shape;379;p34"/>
          <p:cNvPicPr preferRelativeResize="0"/>
          <p:nvPr/>
        </p:nvPicPr>
        <p:blipFill rotWithShape="1">
          <a:blip r:embed="rId5">
            <a:alphaModFix/>
          </a:blip>
          <a:srcRect b="962" l="83850" r="9814" t="9369"/>
          <a:stretch/>
        </p:blipFill>
        <p:spPr>
          <a:xfrm>
            <a:off x="11232775" y="1843962"/>
            <a:ext cx="456905" cy="501740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 txBox="1"/>
          <p:nvPr/>
        </p:nvSpPr>
        <p:spPr>
          <a:xfrm>
            <a:off x="11757542" y="196282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81" name="Google Shape;381;p34"/>
          <p:cNvSpPr txBox="1"/>
          <p:nvPr/>
        </p:nvSpPr>
        <p:spPr>
          <a:xfrm>
            <a:off x="11784437" y="4230894"/>
            <a:ext cx="452237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82" name="Google Shape;382;p34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olorful graph in a grid&#10;&#10;Description automatically generated" id="383" name="Google Shape;383;p34"/>
          <p:cNvPicPr preferRelativeResize="0"/>
          <p:nvPr/>
        </p:nvPicPr>
        <p:blipFill rotWithShape="1">
          <a:blip r:embed="rId6">
            <a:alphaModFix/>
          </a:blip>
          <a:srcRect b="9064" l="8427" r="8427" t="9065"/>
          <a:stretch/>
        </p:blipFill>
        <p:spPr>
          <a:xfrm>
            <a:off x="6862481" y="4231343"/>
            <a:ext cx="2643540" cy="262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rry image of a green and blue color&#10;&#10;Description automatically generated" id="384" name="Google Shape;384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4722" y="1840002"/>
            <a:ext cx="2644590" cy="239773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4"/>
          <p:cNvSpPr txBox="1"/>
          <p:nvPr/>
        </p:nvSpPr>
        <p:spPr>
          <a:xfrm>
            <a:off x="11757542" y="6373460"/>
            <a:ext cx="595671" cy="489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Principle Component Analysis (PCA)                               </a:t>
            </a:r>
            <a:r>
              <a:rPr lang="en-GB" sz="1000">
                <a:solidFill>
                  <a:schemeClr val="lt2"/>
                </a:solidFill>
              </a:rPr>
              <a:t>Harry Fletcher</a:t>
            </a:r>
            <a:endParaRPr/>
          </a:p>
        </p:txBody>
      </p:sp>
      <p:sp>
        <p:nvSpPr>
          <p:cNvPr id="391" name="Google Shape;391;p35"/>
          <p:cNvSpPr txBox="1"/>
          <p:nvPr/>
        </p:nvSpPr>
        <p:spPr>
          <a:xfrm>
            <a:off x="254238" y="2021888"/>
            <a:ext cx="11193517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Purpose:</a:t>
            </a: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used to greatly reduce the volume of data within the dataset whilst preserving an optimal amount of information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Standardise the range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the covariance matrix, then remove data points with high similarity to preserve information and remove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(Equations and matrix produced in latex)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087" y="3171628"/>
            <a:ext cx="31908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004" y="5292866"/>
            <a:ext cx="5568238" cy="79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3632" y="4936282"/>
            <a:ext cx="5348889" cy="131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846" y="355835"/>
            <a:ext cx="5788729" cy="399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6"/>
          <p:cNvSpPr txBox="1"/>
          <p:nvPr>
            <p:ph idx="11" type="ftr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References</a:t>
            </a:r>
            <a:r>
              <a:rPr b="0" lang="en-GB">
                <a:solidFill>
                  <a:srgbClr val="3A3B4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A3B41"/>
              </a:buClr>
              <a:buSzPts val="1200"/>
              <a:buFont typeface="Arial"/>
              <a:buChar char="•"/>
            </a:pPr>
            <a:r>
              <a:rPr b="0" i="0" lang="en-GB">
                <a:solidFill>
                  <a:srgbClr val="3A3B41"/>
                </a:solidFill>
                <a:latin typeface="Montserrat"/>
                <a:ea typeface="Montserrat"/>
                <a:cs typeface="Montserrat"/>
                <a:sym typeface="Montserrat"/>
              </a:rPr>
              <a:t>[Steven M. Holland, Univ. of Georgia]: Principal Components Analysis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A3B41"/>
              </a:buClr>
              <a:buSzPts val="1200"/>
              <a:buFont typeface="Arial"/>
              <a:buChar char="•"/>
            </a:pPr>
            <a:r>
              <a:rPr b="0" i="0" lang="en-GB">
                <a:solidFill>
                  <a:srgbClr val="3A3B41"/>
                </a:solidFill>
                <a:latin typeface="Montserrat"/>
                <a:ea typeface="Montserrat"/>
                <a:cs typeface="Montserrat"/>
                <a:sym typeface="Montserrat"/>
              </a:rPr>
              <a:t>[skymind.ai]: Eigenvectors, Eigenvalues, PCA, Covariance and Entropy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3A3B41"/>
              </a:buClr>
              <a:buSzPts val="1200"/>
              <a:buFont typeface="Arial"/>
              <a:buChar char="•"/>
            </a:pPr>
            <a:r>
              <a:rPr b="0" i="0" lang="en-GB">
                <a:solidFill>
                  <a:srgbClr val="3A3B41"/>
                </a:solidFill>
                <a:latin typeface="Montserrat"/>
                <a:ea typeface="Montserrat"/>
                <a:cs typeface="Montserrat"/>
                <a:sym typeface="Montserrat"/>
              </a:rPr>
              <a:t>[Lindsay I. Smith]: A tutorial on Principal Component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6"/>
          <p:cNvSpPr txBox="1"/>
          <p:nvPr/>
        </p:nvSpPr>
        <p:spPr>
          <a:xfrm>
            <a:off x="357326" y="273351"/>
            <a:ext cx="609452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   Find eigenvalues and eigenvectors to determine Principal values, which are a linear combination and uncorrelated.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    Order eigenvalues and eigenvectors in descending order, then determine least significant principal values and remove them, forming A vector matrix with the remaining eigenvectors namely the feature vector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    Using the feature vector, try to reorient the data so it's like that represented by the principal components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PCA example code</a:t>
            </a:r>
            <a:endParaRPr/>
          </a:p>
        </p:txBody>
      </p:sp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258" y="2864491"/>
            <a:ext cx="876300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/>
          <p:nvPr/>
        </p:nvSpPr>
        <p:spPr>
          <a:xfrm>
            <a:off x="288912" y="1988598"/>
            <a:ext cx="101205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the data into 2 principal values and shows that the 1</a:t>
            </a:r>
            <a:r>
              <a:rPr baseline="30000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explains &lt; 99% of the data and the 2</a:t>
            </a:r>
            <a:r>
              <a:rPr baseline="30000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explaining &gt; 1%</a:t>
            </a:r>
            <a:endParaRPr/>
          </a:p>
        </p:txBody>
      </p:sp>
      <p:sp>
        <p:nvSpPr>
          <p:cNvPr id="409" name="Google Shape;409;p37"/>
          <p:cNvSpPr txBox="1"/>
          <p:nvPr/>
        </p:nvSpPr>
        <p:spPr>
          <a:xfrm>
            <a:off x="288912" y="4937649"/>
            <a:ext cx="947247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planning on using this idea to reduce the data from a lidar scan of Newcastle from the gov website to a few points as shown here.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map&#10;&#10;Description automatically generated" id="410" name="Google Shape;41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1386" y="4702816"/>
            <a:ext cx="1806218" cy="180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Auto-Encoding</a:t>
            </a:r>
            <a:endParaRPr/>
          </a:p>
        </p:txBody>
      </p:sp>
      <p:sp>
        <p:nvSpPr>
          <p:cNvPr id="416" name="Google Shape;416;p38"/>
          <p:cNvSpPr txBox="1"/>
          <p:nvPr>
            <p:ph idx="1" type="body"/>
          </p:nvPr>
        </p:nvSpPr>
        <p:spPr>
          <a:xfrm>
            <a:off x="264273" y="2269021"/>
            <a:ext cx="5324237" cy="4254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/>
              <a:t>Process:</a:t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Inputs data.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First encoding layer.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New encoding layer (reduced number of neurons).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Final encoding layer (captures the most important information).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First decoding layer.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New decoding layer with increased number of neurons.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Output (same number of neurons as the input data)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pplied Deep Learning - Part 3: Autoencoders | by Arden Dertat | Towards  Data Science" id="417" name="Google Shape;4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0309" y="2371240"/>
            <a:ext cx="6091381" cy="347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189" y="466343"/>
            <a:ext cx="682811" cy="213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Auto-Encoding</a:t>
            </a:r>
            <a:endParaRPr/>
          </a:p>
        </p:txBody>
      </p:sp>
      <p:sp>
        <p:nvSpPr>
          <p:cNvPr id="424" name="Google Shape;424;p39"/>
          <p:cNvSpPr txBox="1"/>
          <p:nvPr>
            <p:ph idx="1" type="body"/>
          </p:nvPr>
        </p:nvSpPr>
        <p:spPr>
          <a:xfrm>
            <a:off x="449001" y="2015021"/>
            <a:ext cx="5254962" cy="2026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en-GB"/>
              <a:t>Loss Function: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/>
              <a:t>A function that minimizes the error between input and output data.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/>
              <a:t>Calculated while the autoencoder is being trained.</a:t>
            </a:r>
            <a:endParaRPr/>
          </a:p>
        </p:txBody>
      </p:sp>
      <p:sp>
        <p:nvSpPr>
          <p:cNvPr id="425" name="Google Shape;425;p39"/>
          <p:cNvSpPr txBox="1"/>
          <p:nvPr>
            <p:ph idx="2" type="body"/>
          </p:nvPr>
        </p:nvSpPr>
        <p:spPr>
          <a:xfrm>
            <a:off x="438897" y="4035476"/>
            <a:ext cx="5220685" cy="502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en-GB"/>
              <a:t>Example: Squared Error Loss Function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b="1"/>
          </a:p>
        </p:txBody>
      </p:sp>
      <p:sp>
        <p:nvSpPr>
          <p:cNvPr id="426" name="Google Shape;426;p39"/>
          <p:cNvSpPr txBox="1"/>
          <p:nvPr/>
        </p:nvSpPr>
        <p:spPr>
          <a:xfrm>
            <a:off x="600363" y="4953000"/>
            <a:ext cx="4433455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input </a:t>
            </a:r>
            <a:b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= weight vector of the encoder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= bias of encoder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x' = 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W′ = weight vector of the decoder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b' = bias of the decoder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6396182" y="2020455"/>
            <a:ext cx="494145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are a number of samples n:</a:t>
            </a:r>
            <a:endParaRPr/>
          </a:p>
        </p:txBody>
      </p:sp>
      <p:sp>
        <p:nvSpPr>
          <p:cNvPr id="428" name="Google Shape;428;p39"/>
          <p:cNvSpPr txBox="1"/>
          <p:nvPr/>
        </p:nvSpPr>
        <p:spPr>
          <a:xfrm>
            <a:off x="4710545" y="6107544"/>
            <a:ext cx="731981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References: </a:t>
            </a:r>
            <a:r>
              <a:rPr lang="en-GB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https://www.researchgate.net/profile/Sanjay-Sahay-2/publication/339480272_An_Overview_of_Deep_Learning_Architecture_of_Deep_Neural_Networks_and_Autoencoders/links/5e7a1731299bf1e649f7279c/An-Overview-of-Deep-Learning-Architecture-of-Deep-Neural-Networks-and-Autoencoders.pdf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703" y="4564608"/>
            <a:ext cx="5370972" cy="34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a black square&#10;&#10;Description automatically generated with medium confidence" id="430" name="Google Shape;43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6182" y="2643341"/>
            <a:ext cx="4481553" cy="125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09189" y="466343"/>
            <a:ext cx="682811" cy="213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436" name="Google Shape;436;p40"/>
          <p:cNvPicPr preferRelativeResize="0"/>
          <p:nvPr/>
        </p:nvPicPr>
        <p:blipFill rotWithShape="1">
          <a:blip r:embed="rId3">
            <a:alphaModFix/>
          </a:blip>
          <a:srcRect b="24012" l="43894" r="8210" t="44550"/>
          <a:stretch/>
        </p:blipFill>
        <p:spPr>
          <a:xfrm flipH="1">
            <a:off x="2834647" y="1386840"/>
            <a:ext cx="9357353" cy="4094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437" name="Google Shape;437;p40"/>
          <p:cNvPicPr preferRelativeResize="0"/>
          <p:nvPr/>
        </p:nvPicPr>
        <p:blipFill rotWithShape="1">
          <a:blip r:embed="rId4">
            <a:alphaModFix/>
          </a:blip>
          <a:srcRect b="11885" l="27480" r="6369" t="32104"/>
          <a:stretch/>
        </p:blipFill>
        <p:spPr>
          <a:xfrm flipH="1">
            <a:off x="3525" y="0"/>
            <a:ext cx="12185660" cy="6863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Terraria</a:t>
            </a:r>
            <a:endParaRPr/>
          </a:p>
        </p:txBody>
      </p:sp>
      <p:pic>
        <p:nvPicPr>
          <p:cNvPr descr="What's the best terrain generation you've seen? | Terraria Community Forums" id="111" name="Google Shape;111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0840" y="2119032"/>
            <a:ext cx="7839635" cy="440755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11367247" y="466343"/>
            <a:ext cx="82475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 Warneken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WorldAnvil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831925" y="2531408"/>
            <a:ext cx="3442985" cy="3322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Create and edit your own world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Algorithms are used to generate the shape and size of continents as well as different features in the landscape.</a:t>
            </a:r>
            <a:endParaRPr/>
          </a:p>
          <a:p>
            <a:pPr indent="-889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descr="Browse Worlds World Anvil | World Anvil"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0611" y="2154195"/>
            <a:ext cx="7082116" cy="390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189" y="466343"/>
            <a:ext cx="682811" cy="213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Minecraft</a:t>
            </a:r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329901" y="2262467"/>
            <a:ext cx="4841480" cy="398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Uses multiple terrain generation methods.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Specific algorithms are used to generate certain types of biomes.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Deserts, plains and forests.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Underground caves and ravines.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Height of the terrain: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-GB"/>
              <a:t>Larger h value = jagged surface.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-GB"/>
              <a:t>Smaller h value = smoother surface</a:t>
            </a:r>
            <a:endParaRPr/>
          </a:p>
          <a:p>
            <a:pPr indent="-889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-889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descr="Mountain Landscape i made over the last few days : r/Minecraft"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694" y="2263210"/>
            <a:ext cx="7028328" cy="373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9189" y="466343"/>
            <a:ext cx="682811" cy="213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What are our objectives?                                               </a:t>
            </a:r>
            <a:r>
              <a:rPr lang="en-GB" sz="1000"/>
              <a:t>Harry Fletcher</a:t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413057" y="2088273"/>
            <a:ext cx="9628632" cy="398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Realistic generation from few data points – What we want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How?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Researched different methods for generating terrain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Coding the different methods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Condense using Principal Component Analysis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Finding optimal principal values for efficiency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-GB"/>
              <a:t>Identify features across different pre-existing generations</a:t>
            </a:r>
            <a:endParaRPr/>
          </a:p>
          <a:p>
            <a:pPr indent="-889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GB"/>
              <a:t> Researching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methods for Terrain Generation           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Harry Fletcher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Midpoint Displacement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Cellular Automata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b="0" i="0" lang="en-GB" sz="2000">
                <a:latin typeface="Arial"/>
                <a:ea typeface="Arial"/>
                <a:cs typeface="Arial"/>
                <a:sym typeface="Arial"/>
              </a:rPr>
              <a:t>Diamond-Squar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Perlin noise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Building knowledge to use in progressively higher dimensions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Comparing looks of generations</a:t>
            </a:r>
            <a:endParaRPr/>
          </a:p>
          <a:p>
            <a:pPr indent="-1016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88900" lvl="0" marL="2286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1280160" y="466343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Midpoint Displacement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Theory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679383" y="1946246"/>
            <a:ext cx="6527129" cy="4739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i="0" lang="en-GB" sz="1600">
                <a:latin typeface="Arial"/>
                <a:ea typeface="Arial"/>
                <a:cs typeface="Arial"/>
                <a:sym typeface="Arial"/>
              </a:rPr>
              <a:t>Purpose: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i="0" lang="en-GB" sz="16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GB" sz="1600">
                <a:latin typeface="Arial"/>
                <a:ea typeface="Arial"/>
                <a:cs typeface="Arial"/>
                <a:sym typeface="Arial"/>
              </a:rPr>
              <a:t>rimarily 1D generation to create a 2D landscape but also for</a:t>
            </a:r>
            <a:br>
              <a:rPr lang="en-GB" sz="1600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600">
                <a:latin typeface="Arial"/>
                <a:ea typeface="Arial"/>
                <a:cs typeface="Arial"/>
                <a:sym typeface="Arial"/>
              </a:rPr>
              <a:t>graphical applications (i.e., rivers/ravines/paths):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b="1" lang="en-GB" sz="1600">
                <a:latin typeface="Arial"/>
                <a:ea typeface="Arial"/>
                <a:cs typeface="Arial"/>
                <a:sym typeface="Arial"/>
              </a:rPr>
            </a:br>
            <a:r>
              <a:rPr b="1" i="0" lang="en-GB" sz="1600">
                <a:latin typeface="Arial"/>
                <a:ea typeface="Arial"/>
                <a:cs typeface="Arial"/>
                <a:sym typeface="Arial"/>
              </a:rPr>
              <a:t>Procedure: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GB" sz="1600">
                <a:latin typeface="Arial"/>
                <a:ea typeface="Arial"/>
                <a:cs typeface="Arial"/>
                <a:sym typeface="Arial"/>
              </a:rPr>
              <a:t>Select 2 </a:t>
            </a:r>
            <a:r>
              <a:rPr lang="en-GB" sz="1600">
                <a:latin typeface="Arial"/>
                <a:ea typeface="Arial"/>
                <a:cs typeface="Arial"/>
                <a:sym typeface="Arial"/>
              </a:rPr>
              <a:t>x values for the end</a:t>
            </a:r>
            <a:r>
              <a:rPr b="0" i="0" lang="en-GB" sz="1600">
                <a:latin typeface="Arial"/>
                <a:ea typeface="Arial"/>
                <a:cs typeface="Arial"/>
                <a:sym typeface="Arial"/>
              </a:rPr>
              <a:t> points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GB" sz="1600">
                <a:latin typeface="Arial"/>
                <a:ea typeface="Arial"/>
                <a:cs typeface="Arial"/>
                <a:sym typeface="Arial"/>
              </a:rPr>
              <a:t>alculate the midpoint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GB" sz="1600">
                <a:latin typeface="Arial"/>
                <a:ea typeface="Arial"/>
                <a:cs typeface="Arial"/>
                <a:sym typeface="Arial"/>
              </a:rPr>
              <a:t>Randomly displace the midpoint y coordinate between a set range of values scaled by a h (height) parameter.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i="0" lang="en-GB" sz="1600">
                <a:latin typeface="Arial"/>
                <a:ea typeface="Arial"/>
                <a:cs typeface="Arial"/>
                <a:sym typeface="Arial"/>
              </a:rPr>
              <a:t>Iteratively repeat steps (1-3) between every connected </a:t>
            </a:r>
            <a:r>
              <a:rPr lang="en-GB" sz="1600">
                <a:latin typeface="Arial"/>
                <a:ea typeface="Arial"/>
                <a:cs typeface="Arial"/>
                <a:sym typeface="Arial"/>
              </a:rPr>
              <a:t>point a set number of times</a:t>
            </a:r>
            <a:r>
              <a:rPr b="0" i="0" lang="en-GB" sz="1600">
                <a:latin typeface="Arial"/>
                <a:ea typeface="Arial"/>
                <a:cs typeface="Arial"/>
                <a:sym typeface="Arial"/>
              </a:rPr>
              <a:t>, decreasing the h scale each time to smooth the line out.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Remove as much noise as possible</a:t>
            </a:r>
            <a:br>
              <a:rPr lang="en-GB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i="0" lang="en-GB" sz="1600">
                <a:latin typeface="Arial"/>
                <a:ea typeface="Arial"/>
                <a:cs typeface="Arial"/>
                <a:sym typeface="Arial"/>
              </a:rPr>
              <a:t>Variables: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0" i="0" lang="en-GB" sz="1600">
                <a:latin typeface="Arial"/>
                <a:ea typeface="Arial"/>
                <a:cs typeface="Arial"/>
                <a:sym typeface="Arial"/>
              </a:rPr>
              <a:t>– The range of possible displacement values</a:t>
            </a:r>
            <a:br>
              <a:rPr lang="en-GB" sz="1600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600">
                <a:latin typeface="Arial"/>
                <a:ea typeface="Arial"/>
                <a:cs typeface="Arial"/>
                <a:sym typeface="Arial"/>
              </a:rPr>
              <a:t>– Initial h</a:t>
            </a:r>
            <a:br>
              <a:rPr lang="en-GB" sz="1600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600">
                <a:latin typeface="Arial"/>
                <a:ea typeface="Arial"/>
                <a:cs typeface="Arial"/>
                <a:sym typeface="Arial"/>
              </a:rPr>
              <a:t>– Consecutive – </a:t>
            </a:r>
            <a:r>
              <a:rPr lang="en-GB" sz="1600">
                <a:latin typeface="Arial"/>
                <a:ea typeface="Arial"/>
                <a:cs typeface="Arial"/>
                <a:sym typeface="Arial"/>
              </a:rPr>
              <a:t>the scaling factor of h down iteratively</a:t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9105395" y="1650025"/>
            <a:ext cx="3098079" cy="180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Info, graphic -</a:t>
            </a:r>
            <a:r>
              <a:rPr lang="en-GB" sz="800" u="sng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https://dl.acm.org/doi/pdf/10.1145/325165.325247</a:t>
            </a:r>
            <a:endParaRPr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</a:pPr>
            <a:r>
              <a:t/>
            </a:r>
            <a:endParaRPr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7503460" y="2581834"/>
            <a:ext cx="4195480" cy="3164542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rgbClr val="5D51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line graph with blue dots&#10;&#10;Description automatically generated"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4143" y="2777990"/>
            <a:ext cx="4025152" cy="2781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9141254" y="1434872"/>
            <a:ext cx="758291" cy="171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 sz="22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56" name="Google Shape;156;p21"/>
          <p:cNvPicPr preferRelativeResize="0"/>
          <p:nvPr/>
        </p:nvPicPr>
        <p:blipFill rotWithShape="1">
          <a:blip r:embed="rId3">
            <a:alphaModFix/>
          </a:blip>
          <a:srcRect b="37041" l="4072" r="68241" t="16454"/>
          <a:stretch/>
        </p:blipFill>
        <p:spPr>
          <a:xfrm>
            <a:off x="322435" y="2581174"/>
            <a:ext cx="3433494" cy="3858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57" name="Google Shape;157;p21"/>
          <p:cNvPicPr preferRelativeResize="0"/>
          <p:nvPr/>
        </p:nvPicPr>
        <p:blipFill rotWithShape="1">
          <a:blip r:embed="rId4">
            <a:alphaModFix/>
          </a:blip>
          <a:srcRect b="58215" l="3961" r="76017" t="28013"/>
          <a:stretch/>
        </p:blipFill>
        <p:spPr>
          <a:xfrm>
            <a:off x="4123766" y="2577352"/>
            <a:ext cx="2940437" cy="135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a line&#10;&#10;Description automatically generated" id="158" name="Google Shape;158;p21"/>
          <p:cNvPicPr preferRelativeResize="0"/>
          <p:nvPr/>
        </p:nvPicPr>
        <p:blipFill rotWithShape="1">
          <a:blip r:embed="rId5">
            <a:alphaModFix/>
          </a:blip>
          <a:srcRect b="7012" l="6135" r="204" t="111"/>
          <a:stretch/>
        </p:blipFill>
        <p:spPr>
          <a:xfrm>
            <a:off x="7435452" y="2579576"/>
            <a:ext cx="4451775" cy="299856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1477242" y="2026928"/>
            <a:ext cx="1130376" cy="46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GB" sz="1600">
                <a:latin typeface="Arial"/>
                <a:ea typeface="Arial"/>
                <a:cs typeface="Arial"/>
                <a:sym typeface="Arial"/>
              </a:rPr>
              <a:t>Module</a:t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5098984" y="2026928"/>
            <a:ext cx="1130376" cy="46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9357218" y="2026928"/>
            <a:ext cx="1130376" cy="46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 txBox="1"/>
          <p:nvPr>
            <p:ph type="title"/>
          </p:nvPr>
        </p:nvSpPr>
        <p:spPr>
          <a:xfrm>
            <a:off x="1280160" y="457378"/>
            <a:ext cx="9628632" cy="1362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Midpoint Displacement – Python (pseudo)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11387483" y="466685"/>
            <a:ext cx="794151" cy="18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Noto Sans Symbols"/>
              <a:buNone/>
            </a:pPr>
            <a:r>
              <a:rPr lang="en-GB" sz="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Ewan Walker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